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494" r:id="rId3"/>
    <p:sldId id="606" r:id="rId4"/>
    <p:sldId id="607" r:id="rId5"/>
    <p:sldId id="588" r:id="rId6"/>
    <p:sldId id="608" r:id="rId7"/>
    <p:sldId id="609" r:id="rId8"/>
    <p:sldId id="610" r:id="rId9"/>
    <p:sldId id="605" r:id="rId10"/>
  </p:sldIdLst>
  <p:sldSz cx="138176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5" autoAdjust="0"/>
    <p:restoredTop sz="86085" autoAdjust="0"/>
  </p:normalViewPr>
  <p:slideViewPr>
    <p:cSldViewPr>
      <p:cViewPr varScale="1">
        <p:scale>
          <a:sx n="55" d="100"/>
          <a:sy n="55" d="100"/>
        </p:scale>
        <p:origin x="750" y="66"/>
      </p:cViewPr>
      <p:guideLst>
        <p:guide orient="horz" pos="2448"/>
        <p:guide pos="4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7A162-7AE0-4734-8329-E6EF15A67CA1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D3E08-1F1D-453D-99F1-53E4B2E465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619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38D01-B6A8-4E40-A11C-85D5B25719CF}" type="datetimeFigureOut">
              <a:rPr lang="en-US" smtClean="0"/>
              <a:t>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B02277-9392-41C3-AA11-A5F619BDE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22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5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7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5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5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87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B02277-9392-41C3-AA11-A5F619BDEE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5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640" y="4404360"/>
            <a:ext cx="967232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5125E9-6101-5A80-5F89-16E1FDA03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652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8622"/>
            <a:ext cx="13817600" cy="1050573"/>
          </a:xfrm>
        </p:spPr>
        <p:txBody>
          <a:bodyPr>
            <a:normAutofit/>
          </a:bodyPr>
          <a:lstStyle>
            <a:lvl1pPr>
              <a:defRPr sz="43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>
            <a:lvl1pPr marL="288925" indent="-288925"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>
                <a:latin typeface="Palatino Linotype" panose="02040502050505030304" pitchFamily="18" charset="0"/>
              </a:defRPr>
            </a:lvl1pPr>
            <a:lvl2pPr marL="631825" indent="-227013"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>
                <a:latin typeface="Palatino Linotype" panose="02040502050505030304" pitchFamily="18" charset="0"/>
              </a:defRPr>
            </a:lvl2pPr>
            <a:lvl3pPr marL="973138" indent="-231775">
              <a:buClr>
                <a:schemeClr val="tx2"/>
              </a:buClr>
              <a:buFont typeface="Courier New" panose="02070309020205020404" pitchFamily="49" charset="0"/>
              <a:buChar char="o"/>
              <a:defRPr sz="1600">
                <a:latin typeface="Palatino Linotype" panose="02040502050505030304" pitchFamily="18" charset="0"/>
              </a:defRPr>
            </a:lvl3pPr>
            <a:lvl4pPr marL="1254125" indent="-222250">
              <a:buClr>
                <a:schemeClr val="tx2"/>
              </a:buClr>
              <a:defRPr sz="1400">
                <a:latin typeface="Palatino Linotype" panose="02040502050505030304" pitchFamily="18" charset="0"/>
              </a:defRPr>
            </a:lvl4pPr>
            <a:lvl5pPr marL="1430338" indent="-176213">
              <a:buClr>
                <a:schemeClr val="tx2"/>
              </a:buClr>
              <a:defRPr sz="12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034827" y="7152499"/>
            <a:ext cx="1523369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0" y="-31035"/>
            <a:ext cx="13817601" cy="489657"/>
            <a:chOff x="0" y="-27384"/>
            <a:chExt cx="9144000" cy="432051"/>
          </a:xfrm>
        </p:grpSpPr>
        <p:sp>
          <p:nvSpPr>
            <p:cNvPr id="13" name="TextBox 12"/>
            <p:cNvSpPr txBox="1"/>
            <p:nvPr userDrawn="1"/>
          </p:nvSpPr>
          <p:spPr>
            <a:xfrm>
              <a:off x="0" y="-27384"/>
              <a:ext cx="9137405" cy="2715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MY" sz="1400" b="1" i="1" baseline="0" dirty="0">
                  <a:latin typeface="Palatino Linotype" panose="02040502050505030304" pitchFamily="18" charset="0"/>
                </a:rPr>
                <a:t>Microprocessor &amp; Assembly Language</a:t>
              </a:r>
              <a:endParaRPr lang="en-US" sz="1400" b="1" i="1" dirty="0">
                <a:latin typeface="Palatino Linotype" panose="02040502050505030304" pitchFamily="18" charset="0"/>
              </a:endParaRPr>
            </a:p>
          </p:txBody>
        </p:sp>
        <p:cxnSp>
          <p:nvCxnSpPr>
            <p:cNvPr id="15" name="Straight Connector 14"/>
            <p:cNvCxnSpPr/>
            <p:nvPr userDrawn="1"/>
          </p:nvCxnSpPr>
          <p:spPr>
            <a:xfrm>
              <a:off x="107504" y="404667"/>
              <a:ext cx="9036496" cy="0"/>
            </a:xfrm>
            <a:prstGeom prst="line">
              <a:avLst/>
            </a:prstGeom>
            <a:ln w="19050">
              <a:gradFill flip="none" rotWithShape="1">
                <a:gsLst>
                  <a:gs pos="0">
                    <a:srgbClr val="C99503"/>
                  </a:gs>
                  <a:gs pos="60000">
                    <a:schemeClr val="accent1">
                      <a:tint val="44500"/>
                      <a:satMod val="160000"/>
                      <a:alpha val="56000"/>
                      <a:lumMod val="83000"/>
                    </a:schemeClr>
                  </a:gs>
                  <a:gs pos="100000">
                    <a:schemeClr val="tx1">
                      <a:lumMod val="64000"/>
                      <a:lumOff val="36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" name="Straight Connector 5"/>
          <p:cNvCxnSpPr/>
          <p:nvPr userDrawn="1"/>
        </p:nvCxnSpPr>
        <p:spPr>
          <a:xfrm>
            <a:off x="380077" y="1519537"/>
            <a:ext cx="13166263" cy="0"/>
          </a:xfrm>
          <a:prstGeom prst="line">
            <a:avLst/>
          </a:prstGeom>
          <a:ln w="25400" cap="rnd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80077" y="1509937"/>
            <a:ext cx="8507126" cy="350293"/>
          </a:xfrm>
        </p:spPr>
        <p:txBody>
          <a:bodyPr>
            <a:normAutofit/>
          </a:bodyPr>
          <a:lstStyle>
            <a:lvl1pPr marL="0" indent="0">
              <a:buNone/>
              <a:defRPr sz="1400" i="1">
                <a:latin typeface="Palatino Linotype" panose="02040502050505030304" pitchFamily="18" charset="0"/>
              </a:defRPr>
            </a:lvl1pPr>
            <a:lvl2pPr marL="690563" indent="-233363">
              <a:defRPr sz="1800">
                <a:latin typeface="Palatino Linotype" panose="02040502050505030304" pitchFamily="18" charset="0"/>
              </a:defRPr>
            </a:lvl2pPr>
            <a:lvl3pPr marL="1031875" indent="-234950">
              <a:buFont typeface="Wingdings" panose="05000000000000000000" pitchFamily="2" charset="2"/>
              <a:buChar char="§"/>
              <a:defRPr sz="1600">
                <a:latin typeface="Palatino Linotype" panose="02040502050505030304" pitchFamily="18" charset="0"/>
              </a:defRPr>
            </a:lvl3pPr>
            <a:lvl4pPr marL="1371600" indent="-223838">
              <a:buFont typeface="Arial" panose="020B0604020202020204" pitchFamily="34" charset="0"/>
              <a:buChar char="»"/>
              <a:defRPr sz="1400">
                <a:latin typeface="Palatino Linotype" panose="02040502050505030304" pitchFamily="18" charset="0"/>
              </a:defRPr>
            </a:lvl4pPr>
            <a:lvl5pPr>
              <a:defRPr sz="1506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BC473C-E8AC-C4B4-7536-C118F48777B9}"/>
              </a:ext>
            </a:extLst>
          </p:cNvPr>
          <p:cNvSpPr txBox="1"/>
          <p:nvPr userDrawn="1"/>
        </p:nvSpPr>
        <p:spPr>
          <a:xfrm>
            <a:off x="11459" y="0"/>
            <a:ext cx="7174522" cy="4010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University of </a:t>
            </a:r>
            <a:r>
              <a:rPr lang="en-MY" dirty="0" err="1"/>
              <a:t>Basrah</a:t>
            </a:r>
            <a:r>
              <a:rPr lang="en-MY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115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" y="632185"/>
            <a:ext cx="12435840" cy="1050573"/>
          </a:xfrm>
        </p:spPr>
        <p:txBody>
          <a:bodyPr>
            <a:normAutofit/>
          </a:bodyPr>
          <a:lstStyle>
            <a:lvl1pPr>
              <a:defRPr sz="3599">
                <a:solidFill>
                  <a:srgbClr val="002060"/>
                </a:solidFill>
                <a:latin typeface="Palatino Linotype" panose="0204050205050503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  <a:ln>
            <a:gradFill>
              <a:gsLst>
                <a:gs pos="1000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>
            <a:lvl1pPr>
              <a:defRPr sz="2400">
                <a:latin typeface="Palatino Linotype" panose="02040502050505030304" pitchFamily="18" charset="0"/>
              </a:defRPr>
            </a:lvl1pPr>
            <a:lvl2pPr marL="693680" indent="-236518">
              <a:defRPr sz="2000">
                <a:latin typeface="Palatino Linotype" panose="02040502050505030304" pitchFamily="18" charset="0"/>
              </a:defRPr>
            </a:lvl2pPr>
            <a:lvl3pPr>
              <a:defRPr sz="1800">
                <a:latin typeface="Palatino Linotype" panose="02040502050505030304" pitchFamily="18" charset="0"/>
              </a:defRPr>
            </a:lvl3pPr>
            <a:lvl4pPr>
              <a:defRPr sz="1600">
                <a:latin typeface="Palatino Linotype" panose="02040502050505030304" pitchFamily="18" charset="0"/>
              </a:defRPr>
            </a:lvl4pPr>
            <a:lvl5pPr>
              <a:defRPr sz="1400">
                <a:latin typeface="Palatino Linotype" panose="0204050205050503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240594" y="7458471"/>
            <a:ext cx="15233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00102D1B-0293-4647-B4E5-AE469158D403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 algn="r"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28946" y="163218"/>
            <a:ext cx="13655150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C99503"/>
                </a:gs>
                <a:gs pos="60000">
                  <a:schemeClr val="accent1">
                    <a:tint val="44500"/>
                    <a:satMod val="160000"/>
                    <a:alpha val="56000"/>
                    <a:lumMod val="83000"/>
                  </a:schemeClr>
                </a:gs>
                <a:gs pos="100000">
                  <a:schemeClr val="tx1">
                    <a:lumMod val="64000"/>
                    <a:lumOff val="36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7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880" y="311256"/>
            <a:ext cx="1243584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880" y="1813563"/>
            <a:ext cx="12435840" cy="512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880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1015" y="7203864"/>
            <a:ext cx="4375573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2613" y="7203864"/>
            <a:ext cx="3224107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CFEE5-8EAD-403C-AFC6-4E09610A51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6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83" r:id="rId3"/>
  </p:sldLayoutIdLst>
  <p:hf hdr="0" ftr="0" dt="0"/>
  <p:txStyles>
    <p:titleStyle>
      <a:lvl1pPr algn="ctr" defTabSz="914323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1" indent="-34287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7" indent="-285726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66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27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89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51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13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74" indent="-228581" algn="l" defTabSz="914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3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5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47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08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0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32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94" algn="l" defTabSz="9143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93D1F3-F9E5-BE62-98E0-BEC3052C7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7407" y="2960774"/>
            <a:ext cx="3146796" cy="311894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934" y="871186"/>
            <a:ext cx="8784976" cy="2376264"/>
          </a:xfrm>
        </p:spPr>
        <p:txBody>
          <a:bodyPr>
            <a:noAutofit/>
          </a:bodyPr>
          <a:lstStyle/>
          <a:p>
            <a:endParaRPr lang="en-US" sz="4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Special Topics</a:t>
            </a:r>
            <a:r>
              <a:rPr lang="en-US" sz="4000" b="1">
                <a:solidFill>
                  <a:schemeClr val="tx1"/>
                </a:solidFill>
                <a:latin typeface="Palatino Linotype" panose="02040502050505030304" pitchFamily="18" charset="0"/>
              </a:rPr>
              <a:t>: Microprocessor </a:t>
            </a:r>
            <a:r>
              <a:rPr lang="en-US" sz="4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&amp; Assembly Language</a:t>
            </a:r>
            <a:endParaRPr lang="en-US" sz="4000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61825" y="6265855"/>
            <a:ext cx="59584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latin typeface="Palatino Linotype" panose="02040502050505030304" pitchFamily="18" charset="0"/>
              </a:rPr>
              <a:t>Instructor: Ghazwan Abdulnabi Al-Ali</a:t>
            </a:r>
          </a:p>
        </p:txBody>
      </p:sp>
      <p:sp>
        <p:nvSpPr>
          <p:cNvPr id="2" name="Text Box 8">
            <a:extLst>
              <a:ext uri="{FF2B5EF4-FFF2-40B4-BE49-F238E27FC236}">
                <a16:creationId xmlns:a16="http://schemas.microsoft.com/office/drawing/2014/main" id="{6C7A2DF6-9A31-511F-88BB-09CF6F3B8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910" y="6906086"/>
            <a:ext cx="9144000" cy="37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8579" tIns="34289" rIns="68579" bIns="34289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latin typeface="Calibri"/>
                <a:cs typeface="Calibri"/>
              </a:rPr>
              <a:t>University of </a:t>
            </a:r>
            <a:r>
              <a:rPr lang="en-US" dirty="0" err="1">
                <a:latin typeface="Calibri"/>
                <a:cs typeface="Calibri"/>
              </a:rPr>
              <a:t>Basrah</a:t>
            </a:r>
            <a:r>
              <a:rPr lang="en-US" dirty="0">
                <a:latin typeface="Calibri"/>
                <a:cs typeface="Calibri"/>
              </a:rPr>
              <a:t>, Iraq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7A7A8-CEAC-2140-314E-9152434BFEE5}"/>
              </a:ext>
            </a:extLst>
          </p:cNvPr>
          <p:cNvSpPr txBox="1">
            <a:spLocks noChangeArrowheads="1"/>
          </p:cNvSpPr>
          <p:nvPr/>
        </p:nvSpPr>
        <p:spPr>
          <a:xfrm>
            <a:off x="2158805" y="320755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6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23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485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647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808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2970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132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294" indent="0" algn="ctr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2</a:t>
            </a:r>
            <a:r>
              <a:rPr lang="en-US" baseline="30000" dirty="0"/>
              <a:t>rd</a:t>
            </a:r>
            <a:r>
              <a:rPr lang="en-US" dirty="0"/>
              <a:t> Grade</a:t>
            </a:r>
          </a:p>
          <a:p>
            <a:r>
              <a:rPr lang="en-US" dirty="0"/>
              <a:t>Computer Science Dept/ College of Education for Pure Sciences</a:t>
            </a:r>
          </a:p>
        </p:txBody>
      </p:sp>
    </p:spTree>
    <p:extLst>
      <p:ext uri="{BB962C8B-B14F-4D97-AF65-F5344CB8AC3E}">
        <p14:creationId xmlns:p14="http://schemas.microsoft.com/office/powerpoint/2010/main" val="22100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Architecture of Microcomputer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The hardware of Microcomputer system can be divided into four functional units: 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	Input Unit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	</a:t>
            </a:r>
            <a:r>
              <a:rPr lang="en-US" dirty="0" err="1"/>
              <a:t>Microprocessing</a:t>
            </a:r>
            <a:r>
              <a:rPr lang="en-US" dirty="0"/>
              <a:t> Unit (MPU)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	Memory Unit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	Output Unit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3078CBA-6E00-F43E-AC38-ADCEB0B7FC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4380" y="2803521"/>
            <a:ext cx="6718385" cy="4435690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8F1ACDD-8A28-F729-5B35-4BD1B5978F68}"/>
              </a:ext>
            </a:extLst>
          </p:cNvPr>
          <p:cNvCxnSpPr>
            <a:cxnSpLocks/>
          </p:cNvCxnSpPr>
          <p:nvPr/>
        </p:nvCxnSpPr>
        <p:spPr>
          <a:xfrm flipV="1">
            <a:off x="4928877" y="4390256"/>
            <a:ext cx="720080" cy="144016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FDBAE1A-A21B-F415-BAEF-6980D073F088}"/>
              </a:ext>
            </a:extLst>
          </p:cNvPr>
          <p:cNvCxnSpPr>
            <a:cxnSpLocks/>
          </p:cNvCxnSpPr>
          <p:nvPr/>
        </p:nvCxnSpPr>
        <p:spPr>
          <a:xfrm flipH="1" flipV="1">
            <a:off x="11301377" y="3814192"/>
            <a:ext cx="591388" cy="14401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2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532E9808-11DD-2AF9-927F-414133018C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600" y="2689593"/>
            <a:ext cx="7488832" cy="491302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87CC960-AB6F-AA68-8F33-FEB81DB8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Memory Unit</a:t>
            </a:r>
            <a:endParaRPr lang="en-MY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0008662-33CA-6ED2-E3D7-24C05F878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Y" sz="2800" dirty="0"/>
              <a:t>Internal Memory.</a:t>
            </a:r>
          </a:p>
          <a:p>
            <a:pPr marL="684213" lvl="2" indent="0">
              <a:buNone/>
            </a:pPr>
            <a:r>
              <a:rPr lang="en-US" sz="2000" dirty="0"/>
              <a:t>used for storage to active information and programs (program to be executed and data under processing). </a:t>
            </a:r>
          </a:p>
          <a:p>
            <a:pPr marL="684213" lvl="2" indent="0">
              <a:buNone/>
            </a:pPr>
            <a:r>
              <a:rPr lang="en-US" sz="2000" dirty="0"/>
              <a:t>ROM &amp; RAM.</a:t>
            </a:r>
          </a:p>
          <a:p>
            <a:pPr marL="288925" lvl="1" indent="-288925">
              <a:buFont typeface="Palatino Linotype" panose="02040502050505030304" pitchFamily="18" charset="0"/>
              <a:buChar char="•"/>
            </a:pPr>
            <a:r>
              <a:rPr lang="en-MY" sz="2800" dirty="0"/>
              <a:t>External memory</a:t>
            </a:r>
          </a:p>
          <a:p>
            <a:pPr marL="684213" lvl="2" indent="0">
              <a:buNone/>
            </a:pPr>
            <a:r>
              <a:rPr lang="en-US" sz="2000" dirty="0"/>
              <a:t>used for storage of non active data (long storage).</a:t>
            </a:r>
          </a:p>
          <a:p>
            <a:pPr marL="684213" lvl="2" indent="0">
              <a:buNone/>
            </a:pPr>
            <a:r>
              <a:rPr lang="en-US" sz="2000" dirty="0"/>
              <a:t>CD &amp; Disk drives</a:t>
            </a:r>
            <a:endParaRPr lang="en-MY" sz="2000" dirty="0"/>
          </a:p>
        </p:txBody>
      </p:sp>
    </p:spTree>
    <p:extLst>
      <p:ext uri="{BB962C8B-B14F-4D97-AF65-F5344CB8AC3E}">
        <p14:creationId xmlns:p14="http://schemas.microsoft.com/office/powerpoint/2010/main" val="66576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41189F8-9B00-BC7F-46CD-F0112F8F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Microprocessor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56D4C-E585-0D7E-DFB1-6EF039532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EU (Execution Unit)</a:t>
            </a:r>
          </a:p>
          <a:p>
            <a:pPr marL="342900" lvl="1" indent="0">
              <a:buNone/>
            </a:pPr>
            <a:r>
              <a:rPr lang="en-US" dirty="0"/>
              <a:t>  (EU) Execution unit that responsible of executing instructions ..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b="1" dirty="0"/>
              <a:t>Registers</a:t>
            </a:r>
          </a:p>
          <a:p>
            <a:pPr marL="684213" lvl="2" indent="0">
              <a:buNone/>
            </a:pPr>
            <a:r>
              <a:rPr lang="en-US" dirty="0"/>
              <a:t>Small and fast memory that contains the data that is under process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b="1" dirty="0"/>
              <a:t>ALU (Arithmetic and Logical Unit) </a:t>
            </a:r>
            <a:endParaRPr lang="ar-IQ" b="1" dirty="0"/>
          </a:p>
          <a:p>
            <a:pPr marL="684213" lvl="2" indent="0">
              <a:buNone/>
            </a:pPr>
            <a:r>
              <a:rPr lang="en-US" dirty="0"/>
              <a:t>Executing arithmetic and logical instructions</a:t>
            </a:r>
          </a:p>
          <a:p>
            <a:pPr marL="684213" lvl="2" indent="0">
              <a:buNone/>
            </a:pPr>
            <a:r>
              <a:rPr lang="en-US" dirty="0"/>
              <a:t>And,  OR, XOR, NOT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b="1" dirty="0"/>
              <a:t>CU (Control Unit)</a:t>
            </a:r>
          </a:p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D99D47E-5061-76BE-886B-DB57B51C2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839" y="1954499"/>
            <a:ext cx="6379211" cy="416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4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6C120C-38B5-1EBF-9F08-2C6D3D480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MY" dirty="0"/>
              <a:t>Microprocessor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AC9D71-51A3-5C87-53D2-27D5216ED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77" y="2090804"/>
            <a:ext cx="13166263" cy="5367667"/>
          </a:xfrm>
        </p:spPr>
        <p:txBody>
          <a:bodyPr/>
          <a:lstStyle/>
          <a:p>
            <a:r>
              <a:rPr lang="en-US" b="1" dirty="0"/>
              <a:t>BIU (Bus Interface Unit)</a:t>
            </a:r>
          </a:p>
          <a:p>
            <a:pPr marL="342900" lvl="1" indent="0">
              <a:buNone/>
            </a:pPr>
            <a:r>
              <a:rPr lang="en-US" dirty="0"/>
              <a:t> BIU controls on Buses and transfers data between EU and memory and External I/0 devices.</a:t>
            </a:r>
          </a:p>
          <a:p>
            <a:pPr marL="747712" lvl="1" indent="-342900">
              <a:buAutoNum type="arabicPeriod"/>
            </a:pPr>
            <a:r>
              <a:rPr lang="en-US" b="1" dirty="0"/>
              <a:t>Segment Register</a:t>
            </a:r>
          </a:p>
          <a:p>
            <a:pPr marL="404812" lvl="1" indent="0">
              <a:buNone/>
            </a:pPr>
            <a:r>
              <a:rPr lang="en-US" dirty="0"/>
              <a:t> Segment registers are used to control memory addressing.</a:t>
            </a:r>
            <a:endParaRPr lang="ar-IQ" dirty="0"/>
          </a:p>
          <a:p>
            <a:pPr marL="404812" lvl="1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</a:t>
            </a:r>
            <a:r>
              <a:rPr lang="en-US" b="1" dirty="0"/>
              <a:t>Instruction Point</a:t>
            </a:r>
            <a:endParaRPr lang="ar-IQ" b="1" dirty="0"/>
          </a:p>
          <a:p>
            <a:pPr marL="404812" lvl="1" indent="0">
              <a:buNone/>
            </a:pPr>
            <a:r>
              <a:rPr lang="en-US" dirty="0"/>
              <a:t> It is a register to indicate the next instruction to be executed</a:t>
            </a:r>
          </a:p>
          <a:p>
            <a:pPr marL="404812" lvl="1" indent="0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/>
              <a:t>. </a:t>
            </a:r>
            <a:r>
              <a:rPr lang="en-US" b="1" dirty="0"/>
              <a:t>Instruction Queue</a:t>
            </a:r>
            <a:endParaRPr lang="ar-IQ" b="1" dirty="0"/>
          </a:p>
          <a:p>
            <a:pPr marL="404812" lvl="1" indent="0">
              <a:buNone/>
            </a:pPr>
            <a:endParaRPr lang="en-US" dirty="0"/>
          </a:p>
          <a:p>
            <a:pPr marL="404812" lvl="1" indent="0">
              <a:buNone/>
            </a:pPr>
            <a:r>
              <a:rPr lang="en-US" dirty="0">
                <a:solidFill>
                  <a:srgbClr val="FF0000"/>
                </a:solidFill>
              </a:rPr>
              <a:t>Note// </a:t>
            </a:r>
            <a:r>
              <a:rPr lang="en-US" dirty="0"/>
              <a:t>EU and BIU is parallel, but BIU keeps one step forward (when EU executes an instruction BIU brings another instruction from memory and put it in instruction queue).</a:t>
            </a:r>
          </a:p>
        </p:txBody>
      </p:sp>
    </p:spTree>
    <p:extLst>
      <p:ext uri="{BB962C8B-B14F-4D97-AF65-F5344CB8AC3E}">
        <p14:creationId xmlns:p14="http://schemas.microsoft.com/office/powerpoint/2010/main" val="4226970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D8CF1-942D-748D-A339-206DDEA2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address space and data organization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449C-CB68-9BD4-FD6E-84C6C9FBA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organized as bytes of data stored at consecutive addresses from </a:t>
            </a:r>
            <a:r>
              <a:rPr lang="en-US" dirty="0">
                <a:solidFill>
                  <a:srgbClr val="FF0000"/>
                </a:solidFill>
              </a:rPr>
              <a:t>00000h</a:t>
            </a:r>
            <a:r>
              <a:rPr lang="en-US" dirty="0"/>
              <a:t> to </a:t>
            </a:r>
            <a:r>
              <a:rPr lang="en-US" dirty="0" err="1">
                <a:solidFill>
                  <a:srgbClr val="FF0000"/>
                </a:solidFill>
              </a:rPr>
              <a:t>FFFFFh</a:t>
            </a:r>
            <a:r>
              <a:rPr lang="en-US" dirty="0"/>
              <a:t> , </a:t>
            </a:r>
          </a:p>
          <a:p>
            <a:r>
              <a:rPr lang="en-US" dirty="0"/>
              <a:t>these bytes can be independently accessed.</a:t>
            </a:r>
          </a:p>
          <a:p>
            <a:r>
              <a:rPr lang="en-US" dirty="0"/>
              <a:t>the lower address byte is called the </a:t>
            </a:r>
            <a:r>
              <a:rPr lang="en-US" dirty="0">
                <a:solidFill>
                  <a:srgbClr val="FF0000"/>
                </a:solidFill>
              </a:rPr>
              <a:t>least significant byte</a:t>
            </a:r>
            <a:r>
              <a:rPr lang="en-US" dirty="0"/>
              <a:t> and the higher address byte is called the </a:t>
            </a:r>
            <a:r>
              <a:rPr lang="en-US" dirty="0">
                <a:solidFill>
                  <a:srgbClr val="FF0000"/>
                </a:solidFill>
              </a:rPr>
              <a:t>most significant byte</a:t>
            </a:r>
            <a:r>
              <a:rPr lang="en-US" dirty="0"/>
              <a:t>.</a:t>
            </a:r>
            <a:endParaRPr lang="ar-IQ" dirty="0"/>
          </a:p>
          <a:p>
            <a:endParaRPr lang="ar-IQ" dirty="0"/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EBCD5-E6D5-28D5-D5F3-5CC7E559F3C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FF3BCB-ECA6-0EF4-4D54-757014D60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8707" y="3526160"/>
            <a:ext cx="8918817" cy="378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9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ACDBC-D0B8-7013-4804-62EE6A170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5FF2E-4966-398D-CE4F-2FDAFE25C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8 4 2 1</a:t>
            </a:r>
          </a:p>
          <a:p>
            <a:pPr marL="0" indent="0">
              <a:buNone/>
            </a:pPr>
            <a:r>
              <a:rPr lang="en-US" dirty="0"/>
              <a:t>     *  *  * *</a:t>
            </a:r>
          </a:p>
          <a:p>
            <a:pPr marL="0" indent="0">
              <a:buNone/>
            </a:pPr>
            <a:r>
              <a:rPr lang="en-US" dirty="0"/>
              <a:t>     1 1 1 1</a:t>
            </a:r>
          </a:p>
          <a:p>
            <a:pPr marL="0" indent="0">
              <a:buNone/>
            </a:pPr>
            <a:r>
              <a:rPr lang="en-US" dirty="0"/>
              <a:t>    8+4+2+1=15=F</a:t>
            </a:r>
          </a:p>
          <a:p>
            <a:pPr marL="0" indent="0">
              <a:buNone/>
            </a:pPr>
            <a:r>
              <a:rPr lang="en-US" dirty="0"/>
              <a:t>    8 4 2 1</a:t>
            </a:r>
          </a:p>
          <a:p>
            <a:r>
              <a:rPr lang="en-US" dirty="0"/>
              <a:t>0 1 1 0</a:t>
            </a:r>
          </a:p>
          <a:p>
            <a:pPr marL="0" indent="0">
              <a:buNone/>
            </a:pPr>
            <a:r>
              <a:rPr lang="en-US" dirty="0"/>
              <a:t>    0+4+2+0=6</a:t>
            </a:r>
          </a:p>
          <a:p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F97BD-240B-0285-D1E9-DA87F38C6061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E8CF64-4DD3-0C6C-D6BD-419A8449C3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472" y="1737638"/>
            <a:ext cx="7395930" cy="564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88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4AACA-0737-ABAF-6482-373E855A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Registers</a:t>
            </a:r>
            <a:endParaRPr lang="en-M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B1B3DA-B392-B240-A497-096ECB46F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Segment Registers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SS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/>
              <a:t>ES</a:t>
            </a:r>
          </a:p>
          <a:p>
            <a:r>
              <a:rPr lang="en-US" dirty="0"/>
              <a:t>Data Registers 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US" dirty="0"/>
              <a:t>AX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US" dirty="0"/>
              <a:t>BX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US" dirty="0"/>
              <a:t>CX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US" dirty="0"/>
              <a:t>DX</a:t>
            </a:r>
          </a:p>
          <a:p>
            <a:pPr marL="404812" indent="-342900"/>
            <a:r>
              <a:rPr lang="en-US" dirty="0"/>
              <a:t>Indexing Registers </a:t>
            </a:r>
          </a:p>
          <a:p>
            <a:pPr marL="862012" lvl="1" indent="-457200">
              <a:buFont typeface="+mj-lt"/>
              <a:buAutoNum type="arabicPeriod"/>
            </a:pPr>
            <a:r>
              <a:rPr lang="en-US" dirty="0"/>
              <a:t>SI</a:t>
            </a:r>
          </a:p>
          <a:p>
            <a:pPr marL="862012" lvl="1" indent="-457200">
              <a:buFont typeface="+mj-lt"/>
              <a:buAutoNum type="arabicPeriod"/>
            </a:pPr>
            <a:r>
              <a:rPr lang="en-US" dirty="0"/>
              <a:t>BP</a:t>
            </a:r>
          </a:p>
          <a:p>
            <a:r>
              <a:rPr lang="en-US" dirty="0"/>
              <a:t>Point Registers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MY" dirty="0"/>
              <a:t>SP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MY" dirty="0"/>
              <a:t>BP</a:t>
            </a:r>
          </a:p>
          <a:p>
            <a:pPr marL="747712" lvl="1" indent="-342900">
              <a:buFont typeface="+mj-lt"/>
              <a:buAutoNum type="arabicPeriod"/>
            </a:pPr>
            <a:r>
              <a:rPr lang="en-MY" dirty="0"/>
              <a:t>IP</a:t>
            </a:r>
          </a:p>
          <a:p>
            <a:pPr marL="404812" indent="-342900"/>
            <a:endParaRPr lang="en-MY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EF6ACC-2A10-0B74-669D-527DEACCCAC9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39D559-3DCF-686D-97F9-50B2D59AC2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2496" y="1685084"/>
            <a:ext cx="9373844" cy="611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8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BE7D4-22E0-F92F-9929-6E956318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5C97B7-A27C-DB9D-3EB4-8579DF2B899A}"/>
              </a:ext>
            </a:extLst>
          </p:cNvPr>
          <p:cNvSpPr txBox="1">
            <a:spLocks/>
          </p:cNvSpPr>
          <p:nvPr/>
        </p:nvSpPr>
        <p:spPr>
          <a:xfrm>
            <a:off x="3380408" y="2441839"/>
            <a:ext cx="8534400" cy="270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8925" indent="-28892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Palatino Linotype" panose="02040502050505030304" pitchFamily="18" charset="0"/>
              <a:buChar char="•"/>
              <a:defRPr sz="20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1pPr>
            <a:lvl2pPr marL="631825" indent="-2270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2pPr>
            <a:lvl3pPr marL="973138" indent="-231775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16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3pPr>
            <a:lvl4pPr marL="1254125" indent="-222250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4pPr>
            <a:lvl5pPr marL="1430338" indent="-176213" algn="l" defTabSz="914323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Palatino Linotype" panose="02040502050505030304" pitchFamily="18" charset="0"/>
                <a:ea typeface="+mn-ea"/>
                <a:cs typeface="+mn-cs"/>
              </a:defRPr>
            </a:lvl5pPr>
            <a:lvl6pPr marL="2514389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51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13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874" indent="-228581" algn="l" defTabSz="91432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Palatino Linotype" panose="02040502050505030304" pitchFamily="18" charset="0"/>
              <a:buNone/>
            </a:pPr>
            <a:r>
              <a:rPr lang="en-US" sz="8000" b="1"/>
              <a:t>Thank You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91180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12657</TotalTime>
  <Words>365</Words>
  <Application>Microsoft Office PowerPoint</Application>
  <PresentationFormat>Custom</PresentationFormat>
  <Paragraphs>75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Palatino Linotype</vt:lpstr>
      <vt:lpstr>Wingdings</vt:lpstr>
      <vt:lpstr>Office Theme</vt:lpstr>
      <vt:lpstr>PowerPoint Presentation</vt:lpstr>
      <vt:lpstr>General Architecture of Microcomputer system </vt:lpstr>
      <vt:lpstr> Memory Unit</vt:lpstr>
      <vt:lpstr>Microprocessor</vt:lpstr>
      <vt:lpstr>Microprocessor</vt:lpstr>
      <vt:lpstr>Memory address space and data organization</vt:lpstr>
      <vt:lpstr>PowerPoint Presentation</vt:lpstr>
      <vt:lpstr>Registers</vt:lpstr>
      <vt:lpstr>PowerPoint Presentation</vt:lpstr>
    </vt:vector>
  </TitlesOfParts>
  <Company>Sheridan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Vakanski Aleksandar</dc:creator>
  <cp:lastModifiedBy>Al Ali Ghazwan Abdulnabi Abood</cp:lastModifiedBy>
  <cp:revision>2854</cp:revision>
  <cp:lastPrinted>2016-01-16T17:38:40Z</cp:lastPrinted>
  <dcterms:created xsi:type="dcterms:W3CDTF">2014-06-16T13:46:25Z</dcterms:created>
  <dcterms:modified xsi:type="dcterms:W3CDTF">2023-01-03T12:12:02Z</dcterms:modified>
</cp:coreProperties>
</file>