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94" r:id="rId3"/>
    <p:sldId id="606" r:id="rId4"/>
    <p:sldId id="607" r:id="rId5"/>
    <p:sldId id="588" r:id="rId6"/>
    <p:sldId id="608" r:id="rId7"/>
    <p:sldId id="609" r:id="rId8"/>
    <p:sldId id="610" r:id="rId9"/>
    <p:sldId id="605" r:id="rId10"/>
  </p:sldIdLst>
  <p:sldSz cx="13817600" cy="7772400"/>
  <p:notesSz cx="6858000" cy="91440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43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05" autoAdjust="0"/>
    <p:restoredTop sz="86085" autoAdjust="0"/>
  </p:normalViewPr>
  <p:slideViewPr>
    <p:cSldViewPr>
      <p:cViewPr varScale="1">
        <p:scale>
          <a:sx n="55" d="100"/>
          <a:sy n="55" d="100"/>
        </p:scale>
        <p:origin x="750" y="66"/>
      </p:cViewPr>
      <p:guideLst>
        <p:guide orient="horz" pos="2448"/>
        <p:guide pos="43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7A162-7AE0-4734-8329-E6EF15A67CA1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D3E08-1F1D-453D-99F1-53E4B2E46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1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38D01-B6A8-4E40-A11C-85D5B25719CF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02277-9392-41C3-AA11-A5F619BDE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22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5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71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50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54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587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143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50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640" y="4404360"/>
            <a:ext cx="967232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15125E9-6101-5A80-5F89-16E1FDA03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652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8622"/>
            <a:ext cx="13817600" cy="1050573"/>
          </a:xfrm>
        </p:spPr>
        <p:txBody>
          <a:bodyPr>
            <a:normAutofit/>
          </a:bodyPr>
          <a:lstStyle>
            <a:lvl1pPr>
              <a:defRPr sz="43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</p:spPr>
        <p:txBody>
          <a:bodyPr/>
          <a:lstStyle>
            <a:lvl1pPr marL="288925" indent="-288925"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>
                <a:latin typeface="Palatino Linotype" panose="02040502050505030304" pitchFamily="18" charset="0"/>
              </a:defRPr>
            </a:lvl1pPr>
            <a:lvl2pPr marL="631825" indent="-227013"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>
                <a:latin typeface="Palatino Linotype" panose="02040502050505030304" pitchFamily="18" charset="0"/>
              </a:defRPr>
            </a:lvl2pPr>
            <a:lvl3pPr marL="973138" indent="-231775">
              <a:buClr>
                <a:schemeClr val="tx2"/>
              </a:buClr>
              <a:buFont typeface="Courier New" panose="02070309020205020404" pitchFamily="49" charset="0"/>
              <a:buChar char="o"/>
              <a:defRPr sz="1600">
                <a:latin typeface="Palatino Linotype" panose="02040502050505030304" pitchFamily="18" charset="0"/>
              </a:defRPr>
            </a:lvl3pPr>
            <a:lvl4pPr marL="1254125" indent="-222250">
              <a:buClr>
                <a:schemeClr val="tx2"/>
              </a:buClr>
              <a:defRPr sz="1400">
                <a:latin typeface="Palatino Linotype" panose="02040502050505030304" pitchFamily="18" charset="0"/>
              </a:defRPr>
            </a:lvl4pPr>
            <a:lvl5pPr marL="1430338" indent="-176213">
              <a:buClr>
                <a:schemeClr val="tx2"/>
              </a:buClr>
              <a:defRPr sz="12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034827" y="7152499"/>
            <a:ext cx="1523369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-31035"/>
            <a:ext cx="13817601" cy="489657"/>
            <a:chOff x="0" y="-27384"/>
            <a:chExt cx="9144000" cy="432051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0" y="-27384"/>
              <a:ext cx="9137405" cy="271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MY" sz="1400" b="1" i="1" baseline="0" dirty="0">
                  <a:latin typeface="Palatino Linotype" panose="02040502050505030304" pitchFamily="18" charset="0"/>
                </a:rPr>
                <a:t>Microprocessor &amp; Assembly Language</a:t>
              </a:r>
              <a:endParaRPr lang="en-US" sz="1400" b="1" i="1" dirty="0">
                <a:latin typeface="Palatino Linotype" panose="02040502050505030304" pitchFamily="18" charset="0"/>
              </a:endParaRPr>
            </a:p>
          </p:txBody>
        </p:sp>
        <p:cxnSp>
          <p:nvCxnSpPr>
            <p:cNvPr id="15" name="Straight Connector 14"/>
            <p:cNvCxnSpPr/>
            <p:nvPr userDrawn="1"/>
          </p:nvCxnSpPr>
          <p:spPr>
            <a:xfrm>
              <a:off x="107504" y="404667"/>
              <a:ext cx="9036496" cy="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rgbClr val="C99503"/>
                  </a:gs>
                  <a:gs pos="60000">
                    <a:schemeClr val="accent1">
                      <a:tint val="44500"/>
                      <a:satMod val="160000"/>
                      <a:alpha val="56000"/>
                      <a:lumMod val="83000"/>
                    </a:schemeClr>
                  </a:gs>
                  <a:gs pos="100000">
                    <a:schemeClr val="tx1">
                      <a:lumMod val="64000"/>
                      <a:lumOff val="36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 userDrawn="1"/>
        </p:nvCxnSpPr>
        <p:spPr>
          <a:xfrm>
            <a:off x="380077" y="1519537"/>
            <a:ext cx="13166263" cy="0"/>
          </a:xfrm>
          <a:prstGeom prst="line">
            <a:avLst/>
          </a:prstGeom>
          <a:ln w="25400" cap="rnd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380077" y="1509937"/>
            <a:ext cx="8507126" cy="350293"/>
          </a:xfrm>
        </p:spPr>
        <p:txBody>
          <a:bodyPr>
            <a:normAutofit/>
          </a:bodyPr>
          <a:lstStyle>
            <a:lvl1pPr marL="0" indent="0">
              <a:buNone/>
              <a:defRPr sz="1400" i="1">
                <a:latin typeface="Palatino Linotype" panose="02040502050505030304" pitchFamily="18" charset="0"/>
              </a:defRPr>
            </a:lvl1pPr>
            <a:lvl2pPr marL="690563" indent="-233363">
              <a:defRPr sz="1800">
                <a:latin typeface="Palatino Linotype" panose="02040502050505030304" pitchFamily="18" charset="0"/>
              </a:defRPr>
            </a:lvl2pPr>
            <a:lvl3pPr marL="1031875" indent="-234950">
              <a:buFont typeface="Wingdings" panose="05000000000000000000" pitchFamily="2" charset="2"/>
              <a:buChar char="§"/>
              <a:defRPr sz="1600">
                <a:latin typeface="Palatino Linotype" panose="02040502050505030304" pitchFamily="18" charset="0"/>
              </a:defRPr>
            </a:lvl3pPr>
            <a:lvl4pPr marL="1371600" indent="-223838">
              <a:buFont typeface="Arial" panose="020B0604020202020204" pitchFamily="34" charset="0"/>
              <a:buChar char="»"/>
              <a:defRPr sz="1400">
                <a:latin typeface="Palatino Linotype" panose="02040502050505030304" pitchFamily="18" charset="0"/>
              </a:defRPr>
            </a:lvl4pPr>
            <a:lvl5pPr>
              <a:defRPr sz="1506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BC473C-E8AC-C4B4-7536-C118F48777B9}"/>
              </a:ext>
            </a:extLst>
          </p:cNvPr>
          <p:cNvSpPr txBox="1"/>
          <p:nvPr userDrawn="1"/>
        </p:nvSpPr>
        <p:spPr>
          <a:xfrm>
            <a:off x="11459" y="0"/>
            <a:ext cx="7174522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University of </a:t>
            </a:r>
            <a:r>
              <a:rPr lang="en-MY" dirty="0" err="1"/>
              <a:t>Basrah</a:t>
            </a:r>
            <a:r>
              <a:rPr lang="en-MY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115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80" y="632185"/>
            <a:ext cx="12435840" cy="1050573"/>
          </a:xfrm>
        </p:spPr>
        <p:txBody>
          <a:bodyPr>
            <a:normAutofit/>
          </a:bodyPr>
          <a:lstStyle>
            <a:lvl1pPr>
              <a:defRPr sz="35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  <a:ln>
            <a:gradFill>
              <a:gsLst>
                <a:gs pos="10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/>
          <a:lstStyle>
            <a:lvl1pPr>
              <a:defRPr sz="2400">
                <a:latin typeface="Palatino Linotype" panose="02040502050505030304" pitchFamily="18" charset="0"/>
              </a:defRPr>
            </a:lvl1pPr>
            <a:lvl2pPr marL="693680" indent="-236518">
              <a:defRPr sz="2000">
                <a:latin typeface="Palatino Linotype" panose="02040502050505030304" pitchFamily="18" charset="0"/>
              </a:defRPr>
            </a:lvl2pPr>
            <a:lvl3pPr>
              <a:defRPr sz="1800">
                <a:latin typeface="Palatino Linotype" panose="02040502050505030304" pitchFamily="18" charset="0"/>
              </a:defRPr>
            </a:lvl3pPr>
            <a:lvl4pPr>
              <a:defRPr sz="16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240594" y="7458471"/>
            <a:ext cx="1523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28946" y="163218"/>
            <a:ext cx="13655150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C99503"/>
                </a:gs>
                <a:gs pos="60000">
                  <a:schemeClr val="accent1">
                    <a:tint val="44500"/>
                    <a:satMod val="160000"/>
                    <a:alpha val="56000"/>
                    <a:lumMod val="83000"/>
                  </a:schemeClr>
                </a:gs>
                <a:gs pos="100000">
                  <a:schemeClr val="tx1">
                    <a:lumMod val="64000"/>
                    <a:lumOff val="36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87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0880" y="311256"/>
            <a:ext cx="1243584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880" y="1813563"/>
            <a:ext cx="1243584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0880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21015" y="7203864"/>
            <a:ext cx="4375573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2613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CFEE5-8EAD-403C-AFC6-4E09610A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8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83" r:id="rId3"/>
  </p:sldLayoutIdLst>
  <p:hf hdr="0" ftr="0" dt="0"/>
  <p:txStyles>
    <p:titleStyle>
      <a:lvl1pPr algn="ctr" defTabSz="914323" rtl="0" eaLnBrk="1" latinLnBrk="0" hangingPunct="1"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A93D1F3-F9E5-BE62-98E0-BEC3052C7D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7407" y="2960774"/>
            <a:ext cx="3146796" cy="311894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6934" y="871186"/>
            <a:ext cx="8784976" cy="2376264"/>
          </a:xfrm>
        </p:spPr>
        <p:txBody>
          <a:bodyPr>
            <a:noAutofit/>
          </a:bodyPr>
          <a:lstStyle/>
          <a:p>
            <a:endParaRPr lang="en-US" sz="4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Special Topics</a:t>
            </a:r>
            <a:r>
              <a:rPr lang="en-US" sz="4000" b="1">
                <a:solidFill>
                  <a:schemeClr val="tx1"/>
                </a:solidFill>
                <a:latin typeface="Palatino Linotype" panose="02040502050505030304" pitchFamily="18" charset="0"/>
              </a:rPr>
              <a:t>: Microprocessor </a:t>
            </a:r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&amp; Assembly Language</a:t>
            </a:r>
            <a:endParaRPr lang="en-US" sz="4000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61825" y="6265855"/>
            <a:ext cx="59584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Palatino Linotype" panose="02040502050505030304" pitchFamily="18" charset="0"/>
              </a:rPr>
              <a:t>Instructor: Ghazwan Abdulnabi Al-Ali</a:t>
            </a:r>
          </a:p>
        </p:txBody>
      </p:sp>
      <p:sp>
        <p:nvSpPr>
          <p:cNvPr id="2" name="Text Box 8">
            <a:extLst>
              <a:ext uri="{FF2B5EF4-FFF2-40B4-BE49-F238E27FC236}">
                <a16:creationId xmlns:a16="http://schemas.microsoft.com/office/drawing/2014/main" id="{6C7A2DF6-9A31-511F-88BB-09CF6F3B8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910" y="6906086"/>
            <a:ext cx="9144000" cy="37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9" tIns="34289" rIns="68579" bIns="3428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Calibri"/>
                <a:cs typeface="Calibri"/>
              </a:rPr>
              <a:t>University of </a:t>
            </a:r>
            <a:r>
              <a:rPr lang="en-US" dirty="0" err="1">
                <a:latin typeface="Calibri"/>
                <a:cs typeface="Calibri"/>
              </a:rPr>
              <a:t>Basrah</a:t>
            </a:r>
            <a:r>
              <a:rPr lang="en-US" dirty="0">
                <a:latin typeface="Calibri"/>
                <a:cs typeface="Calibri"/>
              </a:rPr>
              <a:t>, Iraq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27A7A8-CEAC-2140-314E-9152434BFEE5}"/>
              </a:ext>
            </a:extLst>
          </p:cNvPr>
          <p:cNvSpPr txBox="1">
            <a:spLocks noChangeArrowheads="1"/>
          </p:cNvSpPr>
          <p:nvPr/>
        </p:nvSpPr>
        <p:spPr>
          <a:xfrm>
            <a:off x="2158805" y="320755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23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485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647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808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97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13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294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</a:t>
            </a:r>
            <a:r>
              <a:rPr lang="en-US" baseline="30000" dirty="0"/>
              <a:t>rd</a:t>
            </a:r>
            <a:r>
              <a:rPr lang="en-US" dirty="0"/>
              <a:t> Grade</a:t>
            </a:r>
          </a:p>
          <a:p>
            <a:r>
              <a:rPr lang="en-US" dirty="0"/>
              <a:t>Computer Science Dept/ College of Education for Pure Sciences</a:t>
            </a:r>
          </a:p>
        </p:txBody>
      </p:sp>
    </p:spTree>
    <p:extLst>
      <p:ext uri="{BB962C8B-B14F-4D97-AF65-F5344CB8AC3E}">
        <p14:creationId xmlns:p14="http://schemas.microsoft.com/office/powerpoint/2010/main" val="221006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Architecture of Microcomputer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The hardware of Microcomputer system can be divided into four functional units: 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/>
              <a:t>	Input Unit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/>
              <a:t>	</a:t>
            </a:r>
            <a:r>
              <a:rPr lang="en-US" dirty="0" err="1"/>
              <a:t>Microprocessing</a:t>
            </a:r>
            <a:r>
              <a:rPr lang="en-US" dirty="0"/>
              <a:t> Unit (MPU)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/>
              <a:t>	Memory Unit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/>
              <a:t>	Output Unit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3078CBA-6E00-F43E-AC38-ADCEB0B7FC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4380" y="2803521"/>
            <a:ext cx="6718385" cy="4435690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8F1ACDD-8A28-F729-5B35-4BD1B5978F68}"/>
              </a:ext>
            </a:extLst>
          </p:cNvPr>
          <p:cNvCxnSpPr>
            <a:cxnSpLocks/>
          </p:cNvCxnSpPr>
          <p:nvPr/>
        </p:nvCxnSpPr>
        <p:spPr>
          <a:xfrm flipV="1">
            <a:off x="4928877" y="4390256"/>
            <a:ext cx="720080" cy="144016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FDBAE1A-A21B-F415-BAEF-6980D073F088}"/>
              </a:ext>
            </a:extLst>
          </p:cNvPr>
          <p:cNvCxnSpPr>
            <a:cxnSpLocks/>
          </p:cNvCxnSpPr>
          <p:nvPr/>
        </p:nvCxnSpPr>
        <p:spPr>
          <a:xfrm flipH="1" flipV="1">
            <a:off x="11301377" y="3814192"/>
            <a:ext cx="591388" cy="14401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2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532E9808-11DD-2AF9-927F-414133018C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8600" y="2689593"/>
            <a:ext cx="7488832" cy="4913027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687CC960-AB6F-AA68-8F33-FEB81DB8F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	Memory Unit</a:t>
            </a:r>
            <a:endParaRPr lang="en-MY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0008662-33CA-6ED2-E3D7-24C05F878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sz="2800" dirty="0"/>
              <a:t>Internal Memory.</a:t>
            </a:r>
          </a:p>
          <a:p>
            <a:pPr marL="684213" lvl="2" indent="0">
              <a:buNone/>
            </a:pPr>
            <a:r>
              <a:rPr lang="en-US" sz="2000" dirty="0"/>
              <a:t>used for storage to active information and programs (program to be executed and data under processing). </a:t>
            </a:r>
          </a:p>
          <a:p>
            <a:pPr marL="684213" lvl="2" indent="0">
              <a:buNone/>
            </a:pPr>
            <a:r>
              <a:rPr lang="en-US" sz="2000" dirty="0"/>
              <a:t>ROM &amp; RAM.</a:t>
            </a:r>
          </a:p>
          <a:p>
            <a:pPr marL="288925" lvl="1" indent="-288925">
              <a:buFont typeface="Palatino Linotype" panose="02040502050505030304" pitchFamily="18" charset="0"/>
              <a:buChar char="•"/>
            </a:pPr>
            <a:r>
              <a:rPr lang="en-MY" sz="2800" dirty="0"/>
              <a:t>External memory</a:t>
            </a:r>
          </a:p>
          <a:p>
            <a:pPr marL="684213" lvl="2" indent="0">
              <a:buNone/>
            </a:pPr>
            <a:r>
              <a:rPr lang="en-US" sz="2000" dirty="0"/>
              <a:t>used for storage of non active data (long storage).</a:t>
            </a:r>
          </a:p>
          <a:p>
            <a:pPr marL="684213" lvl="2" indent="0">
              <a:buNone/>
            </a:pPr>
            <a:r>
              <a:rPr lang="en-US" sz="2000" dirty="0"/>
              <a:t>CD &amp; Disk drives</a:t>
            </a:r>
            <a:endParaRPr lang="en-MY" sz="2000" dirty="0"/>
          </a:p>
        </p:txBody>
      </p:sp>
    </p:spTree>
    <p:extLst>
      <p:ext uri="{BB962C8B-B14F-4D97-AF65-F5344CB8AC3E}">
        <p14:creationId xmlns:p14="http://schemas.microsoft.com/office/powerpoint/2010/main" val="665765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41189F8-9B00-BC7F-46CD-F0112F8FE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Microprocessor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956D4C-E585-0D7E-DFB1-6EF039532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EU (Execution Unit)</a:t>
            </a:r>
          </a:p>
          <a:p>
            <a:pPr marL="342900" lvl="1" indent="0">
              <a:buNone/>
            </a:pPr>
            <a:r>
              <a:rPr lang="en-US" dirty="0"/>
              <a:t>  (EU) Execution unit that responsible of executing instructions ..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b="1" dirty="0"/>
              <a:t>Registers</a:t>
            </a:r>
          </a:p>
          <a:p>
            <a:pPr marL="684213" lvl="2" indent="0">
              <a:buNone/>
            </a:pPr>
            <a:r>
              <a:rPr lang="en-US" dirty="0"/>
              <a:t>Small and fast memory that contains the data that is under process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b="1" dirty="0"/>
              <a:t>ALU (Arithmetic and Logical Unit) </a:t>
            </a:r>
            <a:endParaRPr lang="ar-IQ" b="1" dirty="0"/>
          </a:p>
          <a:p>
            <a:pPr marL="684213" lvl="2" indent="0">
              <a:buNone/>
            </a:pPr>
            <a:r>
              <a:rPr lang="en-US" dirty="0"/>
              <a:t>Executing arithmetic and logical instructions</a:t>
            </a:r>
          </a:p>
          <a:p>
            <a:pPr marL="684213" lvl="2" indent="0">
              <a:buNone/>
            </a:pPr>
            <a:r>
              <a:rPr lang="en-US" dirty="0"/>
              <a:t>And,  OR, XOR, NOT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b="1" dirty="0"/>
              <a:t>CU (Control Unit)</a:t>
            </a:r>
          </a:p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D99D47E-5061-76BE-886B-DB57B51C26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4839" y="1954499"/>
            <a:ext cx="6379211" cy="416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940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66C120C-38B5-1EBF-9F08-2C6D3D480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Microprocessor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AC9D71-51A3-5C87-53D2-27D5216ED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</p:spPr>
        <p:txBody>
          <a:bodyPr/>
          <a:lstStyle/>
          <a:p>
            <a:r>
              <a:rPr lang="en-US" b="1" dirty="0"/>
              <a:t>BIU (Bus Interface Unit)</a:t>
            </a:r>
          </a:p>
          <a:p>
            <a:pPr marL="342900" lvl="1" indent="0">
              <a:buNone/>
            </a:pPr>
            <a:r>
              <a:rPr lang="en-US" dirty="0"/>
              <a:t> BIU controls on Buses and transfers data between EU and memory and External I/0 devices.</a:t>
            </a:r>
          </a:p>
          <a:p>
            <a:pPr marL="747712" lvl="1" indent="-342900">
              <a:buAutoNum type="arabicPeriod"/>
            </a:pPr>
            <a:r>
              <a:rPr lang="en-US" b="1" dirty="0"/>
              <a:t>Segment Register</a:t>
            </a:r>
          </a:p>
          <a:p>
            <a:pPr marL="404812" lvl="1" indent="0">
              <a:buNone/>
            </a:pPr>
            <a:r>
              <a:rPr lang="en-US" dirty="0"/>
              <a:t> Segment registers are used to control memory addressing.</a:t>
            </a:r>
            <a:endParaRPr lang="ar-IQ" dirty="0"/>
          </a:p>
          <a:p>
            <a:pPr marL="404812" lvl="1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 </a:t>
            </a:r>
            <a:r>
              <a:rPr lang="en-US" b="1" dirty="0"/>
              <a:t>Instruction Point</a:t>
            </a:r>
            <a:endParaRPr lang="ar-IQ" b="1" dirty="0"/>
          </a:p>
          <a:p>
            <a:pPr marL="404812" lvl="1" indent="0">
              <a:buNone/>
            </a:pPr>
            <a:r>
              <a:rPr lang="en-US" dirty="0"/>
              <a:t> It is a register to indicate the next instruction to be executed</a:t>
            </a:r>
          </a:p>
          <a:p>
            <a:pPr marL="404812" lvl="1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en-US" dirty="0"/>
              <a:t>. </a:t>
            </a:r>
            <a:r>
              <a:rPr lang="en-US" b="1" dirty="0"/>
              <a:t>Instruction Queue</a:t>
            </a:r>
            <a:endParaRPr lang="ar-IQ" b="1" dirty="0"/>
          </a:p>
          <a:p>
            <a:pPr marL="404812" lvl="1" indent="0">
              <a:buNone/>
            </a:pPr>
            <a:endParaRPr lang="en-US" dirty="0"/>
          </a:p>
          <a:p>
            <a:pPr marL="404812" lvl="1" indent="0">
              <a:buNone/>
            </a:pPr>
            <a:r>
              <a:rPr lang="en-US" dirty="0">
                <a:solidFill>
                  <a:srgbClr val="FF0000"/>
                </a:solidFill>
              </a:rPr>
              <a:t>Note// </a:t>
            </a:r>
            <a:r>
              <a:rPr lang="en-US" dirty="0"/>
              <a:t>EU and BIU is parallel, but BIU keeps one step forward (when EU executes an instruction BIU brings another instruction from memory and put it in instruction queue).</a:t>
            </a:r>
          </a:p>
        </p:txBody>
      </p:sp>
    </p:spTree>
    <p:extLst>
      <p:ext uri="{BB962C8B-B14F-4D97-AF65-F5344CB8AC3E}">
        <p14:creationId xmlns:p14="http://schemas.microsoft.com/office/powerpoint/2010/main" val="4226970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D8CF1-942D-748D-A339-206DDEA27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address space and data organization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0449C-CB68-9BD4-FD6E-84C6C9FBA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organized as bytes of data stored at consecutive addresses from </a:t>
            </a:r>
            <a:r>
              <a:rPr lang="en-US" dirty="0">
                <a:solidFill>
                  <a:srgbClr val="FF0000"/>
                </a:solidFill>
              </a:rPr>
              <a:t>00000h</a:t>
            </a:r>
            <a:r>
              <a:rPr lang="en-US" dirty="0"/>
              <a:t> to </a:t>
            </a:r>
            <a:r>
              <a:rPr lang="en-US" dirty="0" err="1">
                <a:solidFill>
                  <a:srgbClr val="FF0000"/>
                </a:solidFill>
              </a:rPr>
              <a:t>FFFFFh</a:t>
            </a:r>
            <a:r>
              <a:rPr lang="en-US" dirty="0"/>
              <a:t> , </a:t>
            </a:r>
          </a:p>
          <a:p>
            <a:r>
              <a:rPr lang="en-US" dirty="0"/>
              <a:t>these bytes can be independently accessed.</a:t>
            </a:r>
          </a:p>
          <a:p>
            <a:r>
              <a:rPr lang="en-US" dirty="0"/>
              <a:t>the lower address byte is called the </a:t>
            </a:r>
            <a:r>
              <a:rPr lang="en-US" dirty="0">
                <a:solidFill>
                  <a:srgbClr val="FF0000"/>
                </a:solidFill>
              </a:rPr>
              <a:t>least significant byte</a:t>
            </a:r>
            <a:r>
              <a:rPr lang="en-US" dirty="0"/>
              <a:t> and the higher address byte is called the </a:t>
            </a:r>
            <a:r>
              <a:rPr lang="en-US" dirty="0">
                <a:solidFill>
                  <a:srgbClr val="FF0000"/>
                </a:solidFill>
              </a:rPr>
              <a:t>most significant byte</a:t>
            </a:r>
            <a:r>
              <a:rPr lang="en-US" dirty="0"/>
              <a:t>.</a:t>
            </a:r>
            <a:endParaRPr lang="ar-IQ" dirty="0"/>
          </a:p>
          <a:p>
            <a:endParaRPr lang="ar-IQ" dirty="0"/>
          </a:p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0EBCD5-E6D5-28D5-D5F3-5CC7E559F3C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FF3BCB-ECA6-0EF4-4D54-757014D603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8707" y="3526160"/>
            <a:ext cx="8918817" cy="378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96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ACDBC-D0B8-7013-4804-62EE6A170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5FF2E-4966-398D-CE4F-2FDAFE25C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8 4 2 1</a:t>
            </a:r>
          </a:p>
          <a:p>
            <a:pPr marL="0" indent="0">
              <a:buNone/>
            </a:pPr>
            <a:r>
              <a:rPr lang="en-US" dirty="0"/>
              <a:t>     *  *  * *</a:t>
            </a:r>
          </a:p>
          <a:p>
            <a:pPr marL="0" indent="0">
              <a:buNone/>
            </a:pPr>
            <a:r>
              <a:rPr lang="en-US" dirty="0"/>
              <a:t>     1 1 1 1</a:t>
            </a:r>
          </a:p>
          <a:p>
            <a:pPr marL="0" indent="0">
              <a:buNone/>
            </a:pPr>
            <a:r>
              <a:rPr lang="en-US" dirty="0"/>
              <a:t>    8+4+2+1=15=F</a:t>
            </a:r>
          </a:p>
          <a:p>
            <a:pPr marL="0" indent="0">
              <a:buNone/>
            </a:pPr>
            <a:r>
              <a:rPr lang="en-US" dirty="0"/>
              <a:t>    8 4 2 1</a:t>
            </a:r>
          </a:p>
          <a:p>
            <a:r>
              <a:rPr lang="en-US" dirty="0"/>
              <a:t>0 1 1 0</a:t>
            </a:r>
          </a:p>
          <a:p>
            <a:pPr marL="0" indent="0">
              <a:buNone/>
            </a:pPr>
            <a:r>
              <a:rPr lang="en-US" dirty="0"/>
              <a:t>    0+4+2+0=6</a:t>
            </a:r>
          </a:p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FF97BD-240B-0285-D1E9-DA87F38C606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E8CF64-4DD3-0C6C-D6BD-419A8449C3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472" y="1737638"/>
            <a:ext cx="7395930" cy="564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6887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4AACA-0737-ABAF-6482-373E855AA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1B3DA-B392-B240-A497-096ECB46F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Segment Registers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CS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DS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/>
              <a:t>SS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/>
              <a:t>ES</a:t>
            </a:r>
          </a:p>
          <a:p>
            <a:r>
              <a:rPr lang="en-US" dirty="0"/>
              <a:t>Data Registers </a:t>
            </a:r>
          </a:p>
          <a:p>
            <a:pPr marL="747712" lvl="1" indent="-342900">
              <a:buFont typeface="+mj-lt"/>
              <a:buAutoNum type="arabicPeriod"/>
            </a:pPr>
            <a:r>
              <a:rPr lang="en-US" dirty="0"/>
              <a:t>AX</a:t>
            </a:r>
          </a:p>
          <a:p>
            <a:pPr marL="747712" lvl="1" indent="-342900">
              <a:buFont typeface="+mj-lt"/>
              <a:buAutoNum type="arabicPeriod"/>
            </a:pPr>
            <a:r>
              <a:rPr lang="en-US" dirty="0"/>
              <a:t>BX</a:t>
            </a:r>
          </a:p>
          <a:p>
            <a:pPr marL="747712" lvl="1" indent="-342900">
              <a:buFont typeface="+mj-lt"/>
              <a:buAutoNum type="arabicPeriod"/>
            </a:pPr>
            <a:r>
              <a:rPr lang="en-US" dirty="0"/>
              <a:t>CX</a:t>
            </a:r>
          </a:p>
          <a:p>
            <a:pPr marL="747712" lvl="1" indent="-342900">
              <a:buFont typeface="+mj-lt"/>
              <a:buAutoNum type="arabicPeriod"/>
            </a:pPr>
            <a:r>
              <a:rPr lang="en-US" dirty="0"/>
              <a:t>DX</a:t>
            </a:r>
          </a:p>
          <a:p>
            <a:pPr marL="404812" indent="-342900"/>
            <a:r>
              <a:rPr lang="en-US" dirty="0"/>
              <a:t>Indexing Registers </a:t>
            </a:r>
          </a:p>
          <a:p>
            <a:pPr marL="862012" lvl="1" indent="-457200">
              <a:buFont typeface="+mj-lt"/>
              <a:buAutoNum type="arabicPeriod"/>
            </a:pPr>
            <a:r>
              <a:rPr lang="en-US" dirty="0"/>
              <a:t>SI</a:t>
            </a:r>
          </a:p>
          <a:p>
            <a:pPr marL="862012" lvl="1" indent="-457200">
              <a:buFont typeface="+mj-lt"/>
              <a:buAutoNum type="arabicPeriod"/>
            </a:pPr>
            <a:r>
              <a:rPr lang="en-US" dirty="0"/>
              <a:t>BP</a:t>
            </a:r>
          </a:p>
          <a:p>
            <a:r>
              <a:rPr lang="en-US" dirty="0"/>
              <a:t>Point Registers</a:t>
            </a:r>
          </a:p>
          <a:p>
            <a:pPr marL="747712" lvl="1" indent="-342900">
              <a:buFont typeface="+mj-lt"/>
              <a:buAutoNum type="arabicPeriod"/>
            </a:pPr>
            <a:r>
              <a:rPr lang="en-MY" dirty="0"/>
              <a:t>SP</a:t>
            </a:r>
          </a:p>
          <a:p>
            <a:pPr marL="747712" lvl="1" indent="-342900">
              <a:buFont typeface="+mj-lt"/>
              <a:buAutoNum type="arabicPeriod"/>
            </a:pPr>
            <a:r>
              <a:rPr lang="en-MY" dirty="0"/>
              <a:t>BP</a:t>
            </a:r>
          </a:p>
          <a:p>
            <a:pPr marL="747712" lvl="1" indent="-342900">
              <a:buFont typeface="+mj-lt"/>
              <a:buAutoNum type="arabicPeriod"/>
            </a:pPr>
            <a:r>
              <a:rPr lang="en-MY" dirty="0"/>
              <a:t>IP</a:t>
            </a:r>
          </a:p>
          <a:p>
            <a:pPr marL="404812" indent="-342900"/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EF6ACC-2A10-0B74-669D-527DEACCCAC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39D559-3DCF-686D-97F9-50B2D59AC2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2496" y="1685084"/>
            <a:ext cx="9373844" cy="6118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689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BE7D4-22E0-F92F-9929-6E956318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B5C97B7-A27C-DB9D-3EB4-8579DF2B899A}"/>
              </a:ext>
            </a:extLst>
          </p:cNvPr>
          <p:cNvSpPr txBox="1">
            <a:spLocks/>
          </p:cNvSpPr>
          <p:nvPr/>
        </p:nvSpPr>
        <p:spPr>
          <a:xfrm>
            <a:off x="3380408" y="2441839"/>
            <a:ext cx="8534400" cy="2708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8925" indent="-28892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31825" indent="-2270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73138" indent="-23177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54125" indent="-222250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430338" indent="-1762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389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51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13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74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Palatino Linotype" panose="02040502050505030304" pitchFamily="18" charset="0"/>
              <a:buNone/>
            </a:pPr>
            <a:r>
              <a:rPr lang="en-US" sz="8000" b="1"/>
              <a:t>Thank You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911809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12657</TotalTime>
  <Words>365</Words>
  <Application>Microsoft Office PowerPoint</Application>
  <PresentationFormat>Custom</PresentationFormat>
  <Paragraphs>75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Palatino Linotype</vt:lpstr>
      <vt:lpstr>Wingdings</vt:lpstr>
      <vt:lpstr>Office Theme</vt:lpstr>
      <vt:lpstr>PowerPoint Presentation</vt:lpstr>
      <vt:lpstr>General Architecture of Microcomputer system </vt:lpstr>
      <vt:lpstr> Memory Unit</vt:lpstr>
      <vt:lpstr>Microprocessor</vt:lpstr>
      <vt:lpstr>Microprocessor</vt:lpstr>
      <vt:lpstr>Memory address space and data organization</vt:lpstr>
      <vt:lpstr>PowerPoint Presentation</vt:lpstr>
      <vt:lpstr>Registers</vt:lpstr>
      <vt:lpstr>PowerPoint Presentation</vt:lpstr>
    </vt:vector>
  </TitlesOfParts>
  <Company>Sheridan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Vakanski Aleksandar</dc:creator>
  <cp:lastModifiedBy>Al Ali Ghazwan Abdulnabi Abood</cp:lastModifiedBy>
  <cp:revision>2854</cp:revision>
  <cp:lastPrinted>2016-01-16T17:38:40Z</cp:lastPrinted>
  <dcterms:created xsi:type="dcterms:W3CDTF">2014-06-16T13:46:25Z</dcterms:created>
  <dcterms:modified xsi:type="dcterms:W3CDTF">2023-01-03T12:12:02Z</dcterms:modified>
</cp:coreProperties>
</file>